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10"/>
  </p:notesMasterIdLst>
  <p:sldIdLst>
    <p:sldId id="344" r:id="rId2"/>
    <p:sldId id="345" r:id="rId3"/>
    <p:sldId id="338" r:id="rId4"/>
    <p:sldId id="339" r:id="rId5"/>
    <p:sldId id="340" r:id="rId6"/>
    <p:sldId id="341" r:id="rId7"/>
    <p:sldId id="342" r:id="rId8"/>
    <p:sldId id="34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0"/>
    <p:restoredTop sz="94737"/>
  </p:normalViewPr>
  <p:slideViewPr>
    <p:cSldViewPr snapToGrid="0">
      <p:cViewPr varScale="1">
        <p:scale>
          <a:sx n="133" d="100"/>
          <a:sy n="133" d="100"/>
        </p:scale>
        <p:origin x="20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4C709-395F-1E4D-9F67-2255364D6C24}" type="datetimeFigureOut">
              <a:rPr lang="en-US" smtClean="0"/>
              <a:t>11/13/25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9FA83-F58C-2D48-B23B-1204AB10FAD5}" type="slidenum">
              <a:rPr lang="en-US" smtClean="0"/>
              <a:t>‹#›</a:t>
            </a:fld>
            <a:endParaRPr lang="en-US" dirty="0"/>
          </a:p>
        </p:txBody>
      </p:sp>
    </p:spTree>
    <p:extLst>
      <p:ext uri="{BB962C8B-B14F-4D97-AF65-F5344CB8AC3E}">
        <p14:creationId xmlns:p14="http://schemas.microsoft.com/office/powerpoint/2010/main" val="36577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E9FA83-F58C-2D48-B23B-1204AB10FAD5}" type="slidenum">
              <a:rPr lang="en-US" smtClean="0"/>
              <a:t>1</a:t>
            </a:fld>
            <a:endParaRPr lang="en-US" dirty="0"/>
          </a:p>
        </p:txBody>
      </p:sp>
    </p:spTree>
    <p:extLst>
      <p:ext uri="{BB962C8B-B14F-4D97-AF65-F5344CB8AC3E}">
        <p14:creationId xmlns:p14="http://schemas.microsoft.com/office/powerpoint/2010/main" val="1206477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310863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111790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382689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B552C-6BE5-0C4D-8FCE-8BCC1F90AF5A}"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344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310214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244746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25513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331413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194388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30189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255635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30222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41076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73762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408314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97448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DD382-3C6F-7C41-A0FD-590EE07CFC8C}" type="datetimeFigureOut">
              <a:rPr lang="en-US" smtClean="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B552C-6BE5-0C4D-8FCE-8BCC1F90AF5A}" type="slidenum">
              <a:rPr lang="en-US" smtClean="0"/>
              <a:t>‹#›</a:t>
            </a:fld>
            <a:endParaRPr lang="en-US" dirty="0"/>
          </a:p>
        </p:txBody>
      </p:sp>
    </p:spTree>
    <p:extLst>
      <p:ext uri="{BB962C8B-B14F-4D97-AF65-F5344CB8AC3E}">
        <p14:creationId xmlns:p14="http://schemas.microsoft.com/office/powerpoint/2010/main" val="32947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D9DD382-3C6F-7C41-A0FD-590EE07CFC8C}" type="datetimeFigureOut">
              <a:rPr lang="en-US" smtClean="0"/>
              <a:t>11/13/25</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136B552C-6BE5-0C4D-8FCE-8BCC1F90AF5A}" type="slidenum">
              <a:rPr lang="en-US" smtClean="0"/>
              <a:t>‹#›</a:t>
            </a:fld>
            <a:endParaRPr lang="en-US" dirty="0"/>
          </a:p>
        </p:txBody>
      </p:sp>
    </p:spTree>
    <p:extLst>
      <p:ext uri="{BB962C8B-B14F-4D97-AF65-F5344CB8AC3E}">
        <p14:creationId xmlns:p14="http://schemas.microsoft.com/office/powerpoint/2010/main" val="63264526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8FB797-EA4E-5459-4F44-9CB918B37289}"/>
            </a:ext>
          </a:extLst>
        </p:cNvPr>
        <p:cNvGrpSpPr/>
        <p:nvPr/>
      </p:nvGrpSpPr>
      <p:grpSpPr>
        <a:xfrm>
          <a:off x="0" y="0"/>
          <a:ext cx="0" cy="0"/>
          <a:chOff x="0" y="0"/>
          <a:chExt cx="0" cy="0"/>
        </a:xfrm>
      </p:grpSpPr>
      <p:pic>
        <p:nvPicPr>
          <p:cNvPr id="5" name="Picture 4" descr="A close-up of a poster&#10;&#10;AI-generated content may be incorrect.">
            <a:extLst>
              <a:ext uri="{FF2B5EF4-FFF2-40B4-BE49-F238E27FC236}">
                <a16:creationId xmlns:a16="http://schemas.microsoft.com/office/drawing/2014/main" id="{FA8FE01B-B173-83F2-1F82-D8B4D2DB2CAA}"/>
              </a:ext>
            </a:extLst>
          </p:cNvPr>
          <p:cNvPicPr>
            <a:picLocks noChangeAspect="1"/>
          </p:cNvPicPr>
          <p:nvPr/>
        </p:nvPicPr>
        <p:blipFill>
          <a:blip r:embed="rId3"/>
          <a:stretch>
            <a:fillRect/>
          </a:stretch>
        </p:blipFill>
        <p:spPr>
          <a:xfrm>
            <a:off x="-122274" y="244549"/>
            <a:ext cx="9388548" cy="6613451"/>
          </a:xfrm>
          <a:prstGeom prst="rect">
            <a:avLst/>
          </a:prstGeom>
        </p:spPr>
      </p:pic>
    </p:spTree>
    <p:extLst>
      <p:ext uri="{BB962C8B-B14F-4D97-AF65-F5344CB8AC3E}">
        <p14:creationId xmlns:p14="http://schemas.microsoft.com/office/powerpoint/2010/main" val="455590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E99037-1A98-E62D-CBC7-2AFCFD5F32D4}"/>
            </a:ext>
          </a:extLst>
        </p:cNvPr>
        <p:cNvGrpSpPr/>
        <p:nvPr/>
      </p:nvGrpSpPr>
      <p:grpSpPr>
        <a:xfrm>
          <a:off x="0" y="0"/>
          <a:ext cx="0" cy="0"/>
          <a:chOff x="0" y="0"/>
          <a:chExt cx="0" cy="0"/>
        </a:xfrm>
      </p:grpSpPr>
      <p:pic>
        <p:nvPicPr>
          <p:cNvPr id="2" name="Picture 1" descr="A close-up of a sign&#10;&#10;Description automatically generated">
            <a:extLst>
              <a:ext uri="{FF2B5EF4-FFF2-40B4-BE49-F238E27FC236}">
                <a16:creationId xmlns:a16="http://schemas.microsoft.com/office/drawing/2014/main" id="{F21BCCB4-CF59-CA39-F4BE-B0FCFA57EF3D}"/>
              </a:ext>
            </a:extLst>
          </p:cNvPr>
          <p:cNvPicPr>
            <a:picLocks noChangeAspect="1"/>
          </p:cNvPicPr>
          <p:nvPr/>
        </p:nvPicPr>
        <p:blipFill>
          <a:blip r:embed="rId2"/>
          <a:stretch>
            <a:fillRect/>
          </a:stretch>
        </p:blipFill>
        <p:spPr>
          <a:xfrm>
            <a:off x="1708150" y="1955800"/>
            <a:ext cx="5727700" cy="2946400"/>
          </a:xfrm>
          <a:prstGeom prst="rect">
            <a:avLst/>
          </a:prstGeom>
        </p:spPr>
      </p:pic>
      <p:sp>
        <p:nvSpPr>
          <p:cNvPr id="3" name="CustomShape 2">
            <a:extLst>
              <a:ext uri="{FF2B5EF4-FFF2-40B4-BE49-F238E27FC236}">
                <a16:creationId xmlns:a16="http://schemas.microsoft.com/office/drawing/2014/main" id="{98E8D689-47F1-BB51-0113-C18A1F554266}"/>
              </a:ext>
            </a:extLst>
          </p:cNvPr>
          <p:cNvSpPr/>
          <p:nvPr/>
        </p:nvSpPr>
        <p:spPr>
          <a:xfrm>
            <a:off x="3661200" y="5155065"/>
            <a:ext cx="218700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spAutoFit/>
          </a:bodyPr>
          <a:lstStyle/>
          <a:p>
            <a:pPr>
              <a:lnSpc>
                <a:spcPct val="100000"/>
              </a:lnSpc>
            </a:pPr>
            <a:r>
              <a:rPr lang="en-GB" sz="2000" b="0" i="1" strike="noStrike" spc="-1" dirty="0">
                <a:solidFill>
                  <a:srgbClr val="8D281E"/>
                </a:solidFill>
                <a:latin typeface="Gill Sans"/>
                <a:ea typeface="DejaVu Sans"/>
              </a:rPr>
              <a:t>Clean &amp; Connected.</a:t>
            </a:r>
            <a:endParaRPr lang="en-GB" sz="2000" b="0" strike="noStrike" spc="-1" dirty="0">
              <a:latin typeface="Arial"/>
            </a:endParaRPr>
          </a:p>
        </p:txBody>
      </p:sp>
    </p:spTree>
    <p:extLst>
      <p:ext uri="{BB962C8B-B14F-4D97-AF65-F5344CB8AC3E}">
        <p14:creationId xmlns:p14="http://schemas.microsoft.com/office/powerpoint/2010/main" val="1218137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0FF062-BCF0-5BDD-5401-EBFCBE36D3C0}"/>
            </a:ext>
          </a:extLst>
        </p:cNvPr>
        <p:cNvGrpSpPr/>
        <p:nvPr/>
      </p:nvGrpSpPr>
      <p:grpSpPr>
        <a:xfrm>
          <a:off x="0" y="0"/>
          <a:ext cx="0" cy="0"/>
          <a:chOff x="0" y="0"/>
          <a:chExt cx="0" cy="0"/>
        </a:xfrm>
      </p:grpSpPr>
      <p:pic>
        <p:nvPicPr>
          <p:cNvPr id="3" name="Picture 2" descr="A painting of a cartoon&#10;&#10;AI-generated content may be incorrect.">
            <a:extLst>
              <a:ext uri="{FF2B5EF4-FFF2-40B4-BE49-F238E27FC236}">
                <a16:creationId xmlns:a16="http://schemas.microsoft.com/office/drawing/2014/main" id="{45B56FB6-3792-8F67-8B7E-A37779DE2D0F}"/>
              </a:ext>
            </a:extLst>
          </p:cNvPr>
          <p:cNvPicPr>
            <a:picLocks noChangeAspect="1"/>
          </p:cNvPicPr>
          <p:nvPr/>
        </p:nvPicPr>
        <p:blipFill>
          <a:blip r:embed="rId2"/>
          <a:srcRect l="12791" t="15658" r="12947" b="11318"/>
          <a:stretch/>
        </p:blipFill>
        <p:spPr>
          <a:xfrm>
            <a:off x="-1" y="-26376"/>
            <a:ext cx="5081953" cy="6884376"/>
          </a:xfrm>
          <a:prstGeom prst="rect">
            <a:avLst/>
          </a:prstGeom>
        </p:spPr>
      </p:pic>
      <p:sp>
        <p:nvSpPr>
          <p:cNvPr id="2" name="TextBox 1">
            <a:extLst>
              <a:ext uri="{FF2B5EF4-FFF2-40B4-BE49-F238E27FC236}">
                <a16:creationId xmlns:a16="http://schemas.microsoft.com/office/drawing/2014/main" id="{A07D4002-54AE-F90B-B4A7-DE41350B07DB}"/>
              </a:ext>
            </a:extLst>
          </p:cNvPr>
          <p:cNvSpPr txBox="1"/>
          <p:nvPr/>
        </p:nvSpPr>
        <p:spPr>
          <a:xfrm>
            <a:off x="5081953" y="501882"/>
            <a:ext cx="4149968" cy="5986254"/>
          </a:xfrm>
          <a:prstGeom prst="rect">
            <a:avLst/>
          </a:prstGeom>
          <a:noFill/>
        </p:spPr>
        <p:txBody>
          <a:bodyPr wrap="square" rtlCol="0">
            <a:spAutoFit/>
          </a:bodyPr>
          <a:lstStyle/>
          <a:p>
            <a:pPr algn="ctr"/>
            <a:r>
              <a:rPr lang="en-US" sz="2400" u="sng" dirty="0"/>
              <a:t>Lot’s Descent</a:t>
            </a:r>
          </a:p>
          <a:p>
            <a:pPr algn="ctr"/>
            <a:endParaRPr lang="en-US" sz="2800" dirty="0"/>
          </a:p>
          <a:p>
            <a:r>
              <a:rPr lang="en-GB" sz="2400" dirty="0"/>
              <a:t>‘If he rescued righteous Lot, greatly distressed by the sensual conduct of the wicked, (for as that righteous man lived among them day after day, he was tormenting his righteous soul over their lawless deeds that he saw and heard); then the Lord knows how to rescue the godly from trials.’</a:t>
            </a:r>
          </a:p>
          <a:p>
            <a:endParaRPr lang="en-GB" sz="2400" dirty="0"/>
          </a:p>
          <a:p>
            <a:r>
              <a:rPr lang="en-GB" sz="2400" dirty="0"/>
              <a:t>2 Peter 2:7-8</a:t>
            </a:r>
          </a:p>
          <a:p>
            <a:endParaRPr lang="en-US" sz="2400" dirty="0"/>
          </a:p>
          <a:p>
            <a:endParaRPr lang="en-US" sz="1900" dirty="0"/>
          </a:p>
        </p:txBody>
      </p:sp>
    </p:spTree>
    <p:extLst>
      <p:ext uri="{BB962C8B-B14F-4D97-AF65-F5344CB8AC3E}">
        <p14:creationId xmlns:p14="http://schemas.microsoft.com/office/powerpoint/2010/main" val="35452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3C9C82-D4B0-7CBB-9C45-E1DBA7050E96}"/>
            </a:ext>
          </a:extLst>
        </p:cNvPr>
        <p:cNvGrpSpPr/>
        <p:nvPr/>
      </p:nvGrpSpPr>
      <p:grpSpPr>
        <a:xfrm>
          <a:off x="0" y="0"/>
          <a:ext cx="0" cy="0"/>
          <a:chOff x="0" y="0"/>
          <a:chExt cx="0" cy="0"/>
        </a:xfrm>
      </p:grpSpPr>
      <p:pic>
        <p:nvPicPr>
          <p:cNvPr id="3" name="Picture 2" descr="A painting of a cartoon&#10;&#10;AI-generated content may be incorrect.">
            <a:extLst>
              <a:ext uri="{FF2B5EF4-FFF2-40B4-BE49-F238E27FC236}">
                <a16:creationId xmlns:a16="http://schemas.microsoft.com/office/drawing/2014/main" id="{73927852-CE8A-65CB-367A-1207159D0165}"/>
              </a:ext>
            </a:extLst>
          </p:cNvPr>
          <p:cNvPicPr>
            <a:picLocks noChangeAspect="1"/>
          </p:cNvPicPr>
          <p:nvPr/>
        </p:nvPicPr>
        <p:blipFill>
          <a:blip r:embed="rId2"/>
          <a:srcRect l="12791" t="15658" r="12947" b="11318"/>
          <a:stretch/>
        </p:blipFill>
        <p:spPr>
          <a:xfrm>
            <a:off x="-1" y="-26376"/>
            <a:ext cx="5081953" cy="6884376"/>
          </a:xfrm>
          <a:prstGeom prst="rect">
            <a:avLst/>
          </a:prstGeom>
        </p:spPr>
      </p:pic>
      <p:sp>
        <p:nvSpPr>
          <p:cNvPr id="2" name="TextBox 1">
            <a:extLst>
              <a:ext uri="{FF2B5EF4-FFF2-40B4-BE49-F238E27FC236}">
                <a16:creationId xmlns:a16="http://schemas.microsoft.com/office/drawing/2014/main" id="{91595494-EA95-9B4A-7455-5AC488B0885F}"/>
              </a:ext>
            </a:extLst>
          </p:cNvPr>
          <p:cNvSpPr txBox="1"/>
          <p:nvPr/>
        </p:nvSpPr>
        <p:spPr>
          <a:xfrm>
            <a:off x="5081953" y="501882"/>
            <a:ext cx="4149968" cy="4508927"/>
          </a:xfrm>
          <a:prstGeom prst="rect">
            <a:avLst/>
          </a:prstGeom>
          <a:noFill/>
        </p:spPr>
        <p:txBody>
          <a:bodyPr wrap="square" rtlCol="0">
            <a:spAutoFit/>
          </a:bodyPr>
          <a:lstStyle/>
          <a:p>
            <a:pPr algn="ctr"/>
            <a:r>
              <a:rPr lang="en-US" sz="2400" u="sng" dirty="0"/>
              <a:t>Lot’s Descent</a:t>
            </a:r>
          </a:p>
          <a:p>
            <a:pPr algn="ctr"/>
            <a:endParaRPr lang="en-US" sz="2800" dirty="0"/>
          </a:p>
          <a:p>
            <a:r>
              <a:rPr lang="en-GB" sz="2400" dirty="0"/>
              <a:t>‘Lot </a:t>
            </a:r>
            <a:r>
              <a:rPr lang="en-GB" sz="2400" b="1" u="sng" dirty="0"/>
              <a:t>lifted up his eyes </a:t>
            </a:r>
            <a:r>
              <a:rPr lang="en-GB" sz="2400" dirty="0"/>
              <a:t>and saw that the Jordan Valley was well watered everywhere like the garden of the LORD, like the land of Egypt, in the direction of Zoar.’ </a:t>
            </a:r>
          </a:p>
          <a:p>
            <a:endParaRPr lang="en-GB" sz="2400" dirty="0"/>
          </a:p>
          <a:p>
            <a:r>
              <a:rPr lang="en-GB" sz="2400" dirty="0"/>
              <a:t>Genesis 13:10</a:t>
            </a:r>
          </a:p>
          <a:p>
            <a:endParaRPr lang="en-US" sz="2400" dirty="0"/>
          </a:p>
          <a:p>
            <a:endParaRPr lang="en-US" sz="1900" dirty="0"/>
          </a:p>
        </p:txBody>
      </p:sp>
    </p:spTree>
    <p:extLst>
      <p:ext uri="{BB962C8B-B14F-4D97-AF65-F5344CB8AC3E}">
        <p14:creationId xmlns:p14="http://schemas.microsoft.com/office/powerpoint/2010/main" val="11284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25DC13-D55C-39C6-0D80-18048F201CEF}"/>
            </a:ext>
          </a:extLst>
        </p:cNvPr>
        <p:cNvGrpSpPr/>
        <p:nvPr/>
      </p:nvGrpSpPr>
      <p:grpSpPr>
        <a:xfrm>
          <a:off x="0" y="0"/>
          <a:ext cx="0" cy="0"/>
          <a:chOff x="0" y="0"/>
          <a:chExt cx="0" cy="0"/>
        </a:xfrm>
      </p:grpSpPr>
      <p:pic>
        <p:nvPicPr>
          <p:cNvPr id="3" name="Picture 2" descr="A painting of a cartoon&#10;&#10;AI-generated content may be incorrect.">
            <a:extLst>
              <a:ext uri="{FF2B5EF4-FFF2-40B4-BE49-F238E27FC236}">
                <a16:creationId xmlns:a16="http://schemas.microsoft.com/office/drawing/2014/main" id="{7E51EA00-3E09-155F-E7E3-5288818ECEB2}"/>
              </a:ext>
            </a:extLst>
          </p:cNvPr>
          <p:cNvPicPr>
            <a:picLocks noChangeAspect="1"/>
          </p:cNvPicPr>
          <p:nvPr/>
        </p:nvPicPr>
        <p:blipFill>
          <a:blip r:embed="rId2"/>
          <a:srcRect l="12791" t="15658" r="12947" b="11318"/>
          <a:stretch/>
        </p:blipFill>
        <p:spPr>
          <a:xfrm>
            <a:off x="-1" y="-26376"/>
            <a:ext cx="5081953" cy="6884376"/>
          </a:xfrm>
          <a:prstGeom prst="rect">
            <a:avLst/>
          </a:prstGeom>
        </p:spPr>
      </p:pic>
      <p:sp>
        <p:nvSpPr>
          <p:cNvPr id="2" name="TextBox 1">
            <a:extLst>
              <a:ext uri="{FF2B5EF4-FFF2-40B4-BE49-F238E27FC236}">
                <a16:creationId xmlns:a16="http://schemas.microsoft.com/office/drawing/2014/main" id="{BA621899-4607-BB50-1A33-34C9A16BA498}"/>
              </a:ext>
            </a:extLst>
          </p:cNvPr>
          <p:cNvSpPr txBox="1"/>
          <p:nvPr/>
        </p:nvSpPr>
        <p:spPr>
          <a:xfrm>
            <a:off x="5081953" y="501882"/>
            <a:ext cx="4149968" cy="3770263"/>
          </a:xfrm>
          <a:prstGeom prst="rect">
            <a:avLst/>
          </a:prstGeom>
          <a:noFill/>
        </p:spPr>
        <p:txBody>
          <a:bodyPr wrap="square" rtlCol="0">
            <a:spAutoFit/>
          </a:bodyPr>
          <a:lstStyle/>
          <a:p>
            <a:pPr algn="ctr"/>
            <a:r>
              <a:rPr lang="en-US" sz="2400" u="sng" dirty="0"/>
              <a:t>Lot’s Descent</a:t>
            </a:r>
          </a:p>
          <a:p>
            <a:pPr algn="ctr"/>
            <a:endParaRPr lang="en-US" sz="2800" dirty="0"/>
          </a:p>
          <a:p>
            <a:r>
              <a:rPr lang="en-GB" sz="2400" dirty="0"/>
              <a:t>‘Abram settled in the land of Canaan, while Lot lived among the cities of the valley and </a:t>
            </a:r>
            <a:r>
              <a:rPr lang="en-GB" sz="2400" b="1" u="sng" dirty="0"/>
              <a:t>pitched his tent near Sodom.’</a:t>
            </a:r>
            <a:endParaRPr lang="en-GB" sz="2400" dirty="0"/>
          </a:p>
          <a:p>
            <a:endParaRPr lang="en-GB" sz="2400" dirty="0"/>
          </a:p>
          <a:p>
            <a:r>
              <a:rPr lang="en-GB" sz="2400" dirty="0"/>
              <a:t>Genesis 13:12</a:t>
            </a:r>
          </a:p>
          <a:p>
            <a:endParaRPr lang="en-US" sz="2400" dirty="0"/>
          </a:p>
          <a:p>
            <a:endParaRPr lang="en-US" sz="1900" dirty="0"/>
          </a:p>
        </p:txBody>
      </p:sp>
    </p:spTree>
    <p:extLst>
      <p:ext uri="{BB962C8B-B14F-4D97-AF65-F5344CB8AC3E}">
        <p14:creationId xmlns:p14="http://schemas.microsoft.com/office/powerpoint/2010/main" val="24159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008867-4538-37EA-21FB-11784E4E31B9}"/>
            </a:ext>
          </a:extLst>
        </p:cNvPr>
        <p:cNvGrpSpPr/>
        <p:nvPr/>
      </p:nvGrpSpPr>
      <p:grpSpPr>
        <a:xfrm>
          <a:off x="0" y="0"/>
          <a:ext cx="0" cy="0"/>
          <a:chOff x="0" y="0"/>
          <a:chExt cx="0" cy="0"/>
        </a:xfrm>
      </p:grpSpPr>
      <p:pic>
        <p:nvPicPr>
          <p:cNvPr id="3" name="Picture 2" descr="A painting of a cartoon&#10;&#10;AI-generated content may be incorrect.">
            <a:extLst>
              <a:ext uri="{FF2B5EF4-FFF2-40B4-BE49-F238E27FC236}">
                <a16:creationId xmlns:a16="http://schemas.microsoft.com/office/drawing/2014/main" id="{BD820D69-F722-5A39-B1EE-A93C7363C95C}"/>
              </a:ext>
            </a:extLst>
          </p:cNvPr>
          <p:cNvPicPr>
            <a:picLocks noChangeAspect="1"/>
          </p:cNvPicPr>
          <p:nvPr/>
        </p:nvPicPr>
        <p:blipFill>
          <a:blip r:embed="rId2"/>
          <a:srcRect l="12791" t="15658" r="12947" b="11318"/>
          <a:stretch/>
        </p:blipFill>
        <p:spPr>
          <a:xfrm>
            <a:off x="-1" y="-26376"/>
            <a:ext cx="5081953" cy="6884376"/>
          </a:xfrm>
          <a:prstGeom prst="rect">
            <a:avLst/>
          </a:prstGeom>
        </p:spPr>
      </p:pic>
      <p:sp>
        <p:nvSpPr>
          <p:cNvPr id="2" name="TextBox 1">
            <a:extLst>
              <a:ext uri="{FF2B5EF4-FFF2-40B4-BE49-F238E27FC236}">
                <a16:creationId xmlns:a16="http://schemas.microsoft.com/office/drawing/2014/main" id="{7FC92B9F-8DD7-AC51-3481-47097C692C77}"/>
              </a:ext>
            </a:extLst>
          </p:cNvPr>
          <p:cNvSpPr txBox="1"/>
          <p:nvPr/>
        </p:nvSpPr>
        <p:spPr>
          <a:xfrm>
            <a:off x="5081953" y="501882"/>
            <a:ext cx="4149968" cy="2662267"/>
          </a:xfrm>
          <a:prstGeom prst="rect">
            <a:avLst/>
          </a:prstGeom>
          <a:noFill/>
        </p:spPr>
        <p:txBody>
          <a:bodyPr wrap="square" rtlCol="0">
            <a:spAutoFit/>
          </a:bodyPr>
          <a:lstStyle/>
          <a:p>
            <a:pPr algn="ctr"/>
            <a:r>
              <a:rPr lang="en-US" sz="2400" u="sng" dirty="0"/>
              <a:t>Lot’s Descent</a:t>
            </a:r>
          </a:p>
          <a:p>
            <a:pPr algn="ctr"/>
            <a:endParaRPr lang="en-US" sz="2800" dirty="0"/>
          </a:p>
          <a:p>
            <a:r>
              <a:rPr lang="en-GB" sz="2400" dirty="0"/>
              <a:t>‘Lot was </a:t>
            </a:r>
            <a:r>
              <a:rPr lang="en-GB" sz="2400" b="1" u="sng" dirty="0"/>
              <a:t>dwelling</a:t>
            </a:r>
            <a:r>
              <a:rPr lang="en-GB" sz="2400" dirty="0"/>
              <a:t> in Sodom.’ </a:t>
            </a:r>
          </a:p>
          <a:p>
            <a:endParaRPr lang="en-GB" sz="2400" dirty="0"/>
          </a:p>
          <a:p>
            <a:r>
              <a:rPr lang="en-GB" sz="2400" dirty="0"/>
              <a:t>Genesis 14:12</a:t>
            </a:r>
          </a:p>
          <a:p>
            <a:endParaRPr lang="en-US" sz="2400" dirty="0"/>
          </a:p>
          <a:p>
            <a:endParaRPr lang="en-US" sz="1900" dirty="0"/>
          </a:p>
        </p:txBody>
      </p:sp>
    </p:spTree>
    <p:extLst>
      <p:ext uri="{BB962C8B-B14F-4D97-AF65-F5344CB8AC3E}">
        <p14:creationId xmlns:p14="http://schemas.microsoft.com/office/powerpoint/2010/main" val="43842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58DB26-F6F0-7806-8C2A-0B6384AC3534}"/>
            </a:ext>
          </a:extLst>
        </p:cNvPr>
        <p:cNvGrpSpPr/>
        <p:nvPr/>
      </p:nvGrpSpPr>
      <p:grpSpPr>
        <a:xfrm>
          <a:off x="0" y="0"/>
          <a:ext cx="0" cy="0"/>
          <a:chOff x="0" y="0"/>
          <a:chExt cx="0" cy="0"/>
        </a:xfrm>
      </p:grpSpPr>
      <p:pic>
        <p:nvPicPr>
          <p:cNvPr id="3" name="Picture 2" descr="A painting of a cartoon&#10;&#10;AI-generated content may be incorrect.">
            <a:extLst>
              <a:ext uri="{FF2B5EF4-FFF2-40B4-BE49-F238E27FC236}">
                <a16:creationId xmlns:a16="http://schemas.microsoft.com/office/drawing/2014/main" id="{BEA68A4F-33C3-FD2E-CDDD-A6828789B96E}"/>
              </a:ext>
            </a:extLst>
          </p:cNvPr>
          <p:cNvPicPr>
            <a:picLocks noChangeAspect="1"/>
          </p:cNvPicPr>
          <p:nvPr/>
        </p:nvPicPr>
        <p:blipFill>
          <a:blip r:embed="rId2"/>
          <a:srcRect l="12791" t="15658" r="12947" b="11318"/>
          <a:stretch/>
        </p:blipFill>
        <p:spPr>
          <a:xfrm>
            <a:off x="-1" y="-26376"/>
            <a:ext cx="5081953" cy="6884376"/>
          </a:xfrm>
          <a:prstGeom prst="rect">
            <a:avLst/>
          </a:prstGeom>
        </p:spPr>
      </p:pic>
      <p:sp>
        <p:nvSpPr>
          <p:cNvPr id="2" name="TextBox 1">
            <a:extLst>
              <a:ext uri="{FF2B5EF4-FFF2-40B4-BE49-F238E27FC236}">
                <a16:creationId xmlns:a16="http://schemas.microsoft.com/office/drawing/2014/main" id="{13E5A206-44BD-E4A4-E0F2-54C98F11E73C}"/>
              </a:ext>
            </a:extLst>
          </p:cNvPr>
          <p:cNvSpPr txBox="1"/>
          <p:nvPr/>
        </p:nvSpPr>
        <p:spPr>
          <a:xfrm>
            <a:off x="5081953" y="501882"/>
            <a:ext cx="4149968" cy="3770263"/>
          </a:xfrm>
          <a:prstGeom prst="rect">
            <a:avLst/>
          </a:prstGeom>
          <a:noFill/>
        </p:spPr>
        <p:txBody>
          <a:bodyPr wrap="square" rtlCol="0">
            <a:spAutoFit/>
          </a:bodyPr>
          <a:lstStyle/>
          <a:p>
            <a:pPr algn="ctr"/>
            <a:r>
              <a:rPr lang="en-US" sz="2400" u="sng" dirty="0"/>
              <a:t>Lot’s Descent</a:t>
            </a:r>
          </a:p>
          <a:p>
            <a:pPr algn="ctr"/>
            <a:endParaRPr lang="en-US" sz="2800" dirty="0"/>
          </a:p>
          <a:p>
            <a:r>
              <a:rPr lang="en-GB" sz="2400" dirty="0"/>
              <a:t>‘two angels came to Sodom in the evening, and </a:t>
            </a:r>
            <a:r>
              <a:rPr lang="en-GB" sz="2400" b="1" u="sng" dirty="0"/>
              <a:t>Lot was sitting in the gate of Sodom.’</a:t>
            </a:r>
            <a:r>
              <a:rPr lang="en-GB" sz="2400" b="1" dirty="0"/>
              <a:t> </a:t>
            </a:r>
          </a:p>
          <a:p>
            <a:endParaRPr lang="en-GB" sz="2400" b="1" dirty="0"/>
          </a:p>
          <a:p>
            <a:r>
              <a:rPr lang="en-GB" sz="2400" dirty="0"/>
              <a:t>Genesis 19:1</a:t>
            </a:r>
          </a:p>
          <a:p>
            <a:endParaRPr lang="en-GB" sz="2400" dirty="0"/>
          </a:p>
          <a:p>
            <a:endParaRPr lang="en-US" sz="2400" dirty="0"/>
          </a:p>
          <a:p>
            <a:endParaRPr lang="en-US" sz="1900" dirty="0"/>
          </a:p>
        </p:txBody>
      </p:sp>
    </p:spTree>
    <p:extLst>
      <p:ext uri="{BB962C8B-B14F-4D97-AF65-F5344CB8AC3E}">
        <p14:creationId xmlns:p14="http://schemas.microsoft.com/office/powerpoint/2010/main" val="30822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CEFE3C-9E41-0D26-EF32-E32A3BD2C423}"/>
            </a:ext>
          </a:extLst>
        </p:cNvPr>
        <p:cNvGrpSpPr/>
        <p:nvPr/>
      </p:nvGrpSpPr>
      <p:grpSpPr>
        <a:xfrm>
          <a:off x="0" y="0"/>
          <a:ext cx="0" cy="0"/>
          <a:chOff x="0" y="0"/>
          <a:chExt cx="0" cy="0"/>
        </a:xfrm>
      </p:grpSpPr>
      <p:pic>
        <p:nvPicPr>
          <p:cNvPr id="3" name="Picture 2" descr="A painting of a cartoon&#10;&#10;AI-generated content may be incorrect.">
            <a:extLst>
              <a:ext uri="{FF2B5EF4-FFF2-40B4-BE49-F238E27FC236}">
                <a16:creationId xmlns:a16="http://schemas.microsoft.com/office/drawing/2014/main" id="{379423B1-6569-209B-F6C3-226AC3FBCD68}"/>
              </a:ext>
            </a:extLst>
          </p:cNvPr>
          <p:cNvPicPr>
            <a:picLocks noChangeAspect="1"/>
          </p:cNvPicPr>
          <p:nvPr/>
        </p:nvPicPr>
        <p:blipFill>
          <a:blip r:embed="rId2"/>
          <a:srcRect l="12791" t="15658" r="12947" b="11318"/>
          <a:stretch/>
        </p:blipFill>
        <p:spPr>
          <a:xfrm>
            <a:off x="-1" y="-26376"/>
            <a:ext cx="5081953" cy="6884376"/>
          </a:xfrm>
          <a:prstGeom prst="rect">
            <a:avLst/>
          </a:prstGeom>
        </p:spPr>
      </p:pic>
      <p:sp>
        <p:nvSpPr>
          <p:cNvPr id="2" name="TextBox 1">
            <a:extLst>
              <a:ext uri="{FF2B5EF4-FFF2-40B4-BE49-F238E27FC236}">
                <a16:creationId xmlns:a16="http://schemas.microsoft.com/office/drawing/2014/main" id="{B8A46FB7-68A6-A4FD-ABCC-5C9DD450CC7B}"/>
              </a:ext>
            </a:extLst>
          </p:cNvPr>
          <p:cNvSpPr txBox="1"/>
          <p:nvPr/>
        </p:nvSpPr>
        <p:spPr>
          <a:xfrm>
            <a:off x="5081953" y="501882"/>
            <a:ext cx="4149968" cy="4878259"/>
          </a:xfrm>
          <a:prstGeom prst="rect">
            <a:avLst/>
          </a:prstGeom>
          <a:noFill/>
        </p:spPr>
        <p:txBody>
          <a:bodyPr wrap="square" rtlCol="0">
            <a:spAutoFit/>
          </a:bodyPr>
          <a:lstStyle/>
          <a:p>
            <a:pPr algn="ctr"/>
            <a:r>
              <a:rPr lang="en-US" sz="2400" u="sng" dirty="0"/>
              <a:t>Lot’s Descent</a:t>
            </a:r>
          </a:p>
          <a:p>
            <a:pPr algn="ctr"/>
            <a:endParaRPr lang="en-US" sz="2800" dirty="0"/>
          </a:p>
          <a:p>
            <a:r>
              <a:rPr lang="en-GB" sz="2400" dirty="0"/>
              <a:t>‘</a:t>
            </a:r>
            <a:r>
              <a:rPr lang="en-GB" sz="2400" b="1" u="sng" dirty="0"/>
              <a:t>But he (Lot) lingered. </a:t>
            </a:r>
            <a:r>
              <a:rPr lang="en-GB" sz="2400" dirty="0"/>
              <a:t>So the men seized him and his wife and his two daughters by the hand, the Lord being merciful to him, and they brought him out and set him outside the city.’</a:t>
            </a:r>
          </a:p>
          <a:p>
            <a:endParaRPr lang="en-GB" sz="2400" b="1" dirty="0"/>
          </a:p>
          <a:p>
            <a:r>
              <a:rPr lang="en-GB" sz="2400" dirty="0"/>
              <a:t>Genesis 19:16</a:t>
            </a:r>
          </a:p>
          <a:p>
            <a:endParaRPr lang="en-GB" sz="2400" dirty="0"/>
          </a:p>
          <a:p>
            <a:endParaRPr lang="en-US" sz="2400" dirty="0"/>
          </a:p>
          <a:p>
            <a:endParaRPr lang="en-US" sz="1900" dirty="0"/>
          </a:p>
        </p:txBody>
      </p:sp>
    </p:spTree>
    <p:extLst>
      <p:ext uri="{BB962C8B-B14F-4D97-AF65-F5344CB8AC3E}">
        <p14:creationId xmlns:p14="http://schemas.microsoft.com/office/powerpoint/2010/main" val="33279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TotalTime>
  <Words>218</Words>
  <Application>Microsoft Macintosh PowerPoint</Application>
  <PresentationFormat>On-screen Show (4:3)</PresentationFormat>
  <Paragraphs>34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Guy</dc:creator>
  <cp:lastModifiedBy>Alan Guy</cp:lastModifiedBy>
  <cp:revision>25</cp:revision>
  <dcterms:created xsi:type="dcterms:W3CDTF">2023-12-18T09:53:53Z</dcterms:created>
  <dcterms:modified xsi:type="dcterms:W3CDTF">2025-11-13T11:43:17Z</dcterms:modified>
</cp:coreProperties>
</file>